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259" r:id="rId6"/>
    <p:sldId id="258" r:id="rId7"/>
    <p:sldId id="260" r:id="rId8"/>
    <p:sldId id="283" r:id="rId9"/>
    <p:sldId id="284" r:id="rId10"/>
    <p:sldId id="268" r:id="rId11"/>
    <p:sldId id="262" r:id="rId12"/>
    <p:sldId id="275" r:id="rId13"/>
    <p:sldId id="263" r:id="rId14"/>
    <p:sldId id="265" r:id="rId15"/>
    <p:sldId id="267" r:id="rId16"/>
    <p:sldId id="264" r:id="rId17"/>
    <p:sldId id="277" r:id="rId18"/>
    <p:sldId id="278" r:id="rId19"/>
    <p:sldId id="279" r:id="rId20"/>
    <p:sldId id="269" r:id="rId21"/>
    <p:sldId id="280" r:id="rId22"/>
    <p:sldId id="274" r:id="rId23"/>
    <p:sldId id="271" r:id="rId24"/>
    <p:sldId id="272" r:id="rId25"/>
    <p:sldId id="276" r:id="rId26"/>
    <p:sldId id="273" r:id="rId27"/>
    <p:sldId id="270" r:id="rId28"/>
    <p:sldId id="281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87416" autoAdjust="0"/>
  </p:normalViewPr>
  <p:slideViewPr>
    <p:cSldViewPr>
      <p:cViewPr varScale="1">
        <p:scale>
          <a:sx n="103" d="100"/>
          <a:sy n="103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.vild\My%20Drive\_VUT\Vyuka\BOA001%20-%20Konstrukce%20a%20dopravn&#237;%20stavby\Vario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Bolt 10.9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Sheet1!$C$1:$C$12</c:f>
              <c:numCache>
                <c:formatCode>General</c:formatCode>
                <c:ptCount val="12"/>
                <c:pt idx="0">
                  <c:v>0</c:v>
                </c:pt>
                <c:pt idx="1">
                  <c:v>0.4627857142857143</c:v>
                </c:pt>
                <c:pt idx="2">
                  <c:v>0.4667857142857143</c:v>
                </c:pt>
                <c:pt idx="3">
                  <c:v>1.1797857142857142</c:v>
                </c:pt>
                <c:pt idx="4">
                  <c:v>1.8887857142857143</c:v>
                </c:pt>
                <c:pt idx="5">
                  <c:v>2.5917857142857144</c:v>
                </c:pt>
                <c:pt idx="6">
                  <c:v>3.2897857142857143</c:v>
                </c:pt>
                <c:pt idx="7">
                  <c:v>3.9837857142857143</c:v>
                </c:pt>
                <c:pt idx="8">
                  <c:v>4.6727857142857143</c:v>
                </c:pt>
                <c:pt idx="9">
                  <c:v>5.3567857142857145</c:v>
                </c:pt>
                <c:pt idx="10">
                  <c:v>10</c:v>
                </c:pt>
              </c:numCache>
            </c:numRef>
          </c:xVal>
          <c:yVal>
            <c:numRef>
              <c:f>Sheet1!$A$1:$A$12</c:f>
              <c:numCache>
                <c:formatCode>General</c:formatCode>
                <c:ptCount val="12"/>
                <c:pt idx="0">
                  <c:v>0</c:v>
                </c:pt>
                <c:pt idx="1">
                  <c:v>971.85</c:v>
                </c:pt>
                <c:pt idx="2">
                  <c:v>971.89</c:v>
                </c:pt>
                <c:pt idx="3">
                  <c:v>1012.91</c:v>
                </c:pt>
                <c:pt idx="4">
                  <c:v>1044.68</c:v>
                </c:pt>
                <c:pt idx="5">
                  <c:v>1068.6500000000001</c:v>
                </c:pt>
                <c:pt idx="6">
                  <c:v>1086.27</c:v>
                </c:pt>
                <c:pt idx="7">
                  <c:v>1099.07</c:v>
                </c:pt>
                <c:pt idx="8">
                  <c:v>1108.6099999999999</c:v>
                </c:pt>
                <c:pt idx="9">
                  <c:v>1116.5</c:v>
                </c:pt>
                <c:pt idx="10">
                  <c:v>1150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53-4DA8-BA6B-A30A31078938}"/>
            </c:ext>
          </c:extLst>
        </c:ser>
        <c:ser>
          <c:idx val="6"/>
          <c:order val="1"/>
          <c:tx>
            <c:v>S235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[2]Celkem!$M$4:$M$10</c:f>
              <c:numCache>
                <c:formatCode>General</c:formatCode>
                <c:ptCount val="7"/>
                <c:pt idx="0">
                  <c:v>0</c:v>
                </c:pt>
                <c:pt idx="1">
                  <c:v>0.10169282721585143</c:v>
                </c:pt>
                <c:pt idx="2">
                  <c:v>1.7581094938825181</c:v>
                </c:pt>
                <c:pt idx="3">
                  <c:v>3.5750000000000002</c:v>
                </c:pt>
                <c:pt idx="4">
                  <c:v>7.15</c:v>
                </c:pt>
                <c:pt idx="5">
                  <c:v>10.725</c:v>
                </c:pt>
                <c:pt idx="6">
                  <c:v>15.73</c:v>
                </c:pt>
              </c:numCache>
            </c:numRef>
          </c:xVal>
          <c:yVal>
            <c:numRef>
              <c:f>[2]Celkem!$O$4:$O$10</c:f>
              <c:numCache>
                <c:formatCode>General</c:formatCode>
                <c:ptCount val="7"/>
                <c:pt idx="0">
                  <c:v>0</c:v>
                </c:pt>
                <c:pt idx="1">
                  <c:v>298.67823378082238</c:v>
                </c:pt>
                <c:pt idx="2">
                  <c:v>299.16473378082236</c:v>
                </c:pt>
                <c:pt idx="3">
                  <c:v>380</c:v>
                </c:pt>
                <c:pt idx="4">
                  <c:v>470</c:v>
                </c:pt>
                <c:pt idx="5">
                  <c:v>516</c:v>
                </c:pt>
                <c:pt idx="6">
                  <c:v>549.21655921728859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53-4DA8-BA6B-A30A31078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403808"/>
        <c:axId val="1632404896"/>
      </c:scatterChart>
      <c:valAx>
        <c:axId val="1632403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l-GR" sz="1600" i="1" dirty="0"/>
                  <a:t>ε</a:t>
                </a:r>
                <a:r>
                  <a:rPr lang="el-GR" sz="1600" dirty="0"/>
                  <a:t> [-]</a:t>
                </a:r>
                <a:endParaRPr lang="cs-CZ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4896"/>
        <c:crosses val="autoZero"/>
        <c:crossBetween val="midCat"/>
      </c:valAx>
      <c:valAx>
        <c:axId val="1632404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l-GR" sz="1600" i="1" dirty="0"/>
                  <a:t>σ</a:t>
                </a:r>
                <a:r>
                  <a:rPr lang="el-GR" sz="1600" dirty="0"/>
                  <a:t> [</a:t>
                </a:r>
                <a:r>
                  <a:rPr lang="cs-CZ" sz="1600" dirty="0"/>
                  <a:t>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3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786250055208738"/>
          <c:y val="0.56762685914260724"/>
          <c:w val="0.28073698643496348"/>
          <c:h val="0.1747648731408574"/>
        </c:manualLayout>
      </c:layout>
      <c:overlay val="1"/>
      <c:spPr>
        <a:solidFill>
          <a:schemeClr val="bg1">
            <a:alpha val="8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Sheet2!$A$2:$A$32</c:f>
              <c:numCache>
                <c:formatCode>General</c:formatCode>
                <c:ptCount val="3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0.52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0.57999999999999996</c:v>
                </c:pt>
                <c:pt idx="10">
                  <c:v>0.6</c:v>
                </c:pt>
                <c:pt idx="11">
                  <c:v>0.62</c:v>
                </c:pt>
                <c:pt idx="12">
                  <c:v>0.64</c:v>
                </c:pt>
                <c:pt idx="13">
                  <c:v>0.66</c:v>
                </c:pt>
                <c:pt idx="14">
                  <c:v>0.68</c:v>
                </c:pt>
                <c:pt idx="15">
                  <c:v>0.7</c:v>
                </c:pt>
                <c:pt idx="16">
                  <c:v>0.72</c:v>
                </c:pt>
                <c:pt idx="17">
                  <c:v>0.74</c:v>
                </c:pt>
                <c:pt idx="18">
                  <c:v>0.76</c:v>
                </c:pt>
                <c:pt idx="19">
                  <c:v>0.78</c:v>
                </c:pt>
                <c:pt idx="20">
                  <c:v>0.8</c:v>
                </c:pt>
                <c:pt idx="21">
                  <c:v>0.82</c:v>
                </c:pt>
                <c:pt idx="22">
                  <c:v>0.84</c:v>
                </c:pt>
                <c:pt idx="23">
                  <c:v>0.86</c:v>
                </c:pt>
                <c:pt idx="24">
                  <c:v>0.88</c:v>
                </c:pt>
                <c:pt idx="25">
                  <c:v>0.9</c:v>
                </c:pt>
                <c:pt idx="26">
                  <c:v>0.92</c:v>
                </c:pt>
                <c:pt idx="27">
                  <c:v>0.94</c:v>
                </c:pt>
                <c:pt idx="28">
                  <c:v>0.96</c:v>
                </c:pt>
                <c:pt idx="29">
                  <c:v>0.98</c:v>
                </c:pt>
                <c:pt idx="30">
                  <c:v>1</c:v>
                </c:pt>
              </c:numCache>
            </c:numRef>
          </c:xVal>
          <c:yVal>
            <c:numRef>
              <c:f>Sheet2!$D$2:$D$32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0.99839999999999995</c:v>
                </c:pt>
                <c:pt idx="7">
                  <c:v>0.99360000000000004</c:v>
                </c:pt>
                <c:pt idx="8">
                  <c:v>0.98559999999999992</c:v>
                </c:pt>
                <c:pt idx="9">
                  <c:v>0.97440000000000004</c:v>
                </c:pt>
                <c:pt idx="10">
                  <c:v>0.96</c:v>
                </c:pt>
                <c:pt idx="11">
                  <c:v>0.94240000000000002</c:v>
                </c:pt>
                <c:pt idx="12">
                  <c:v>0.92159999999999997</c:v>
                </c:pt>
                <c:pt idx="13">
                  <c:v>0.89759999999999995</c:v>
                </c:pt>
                <c:pt idx="14">
                  <c:v>0.87039999999999995</c:v>
                </c:pt>
                <c:pt idx="15">
                  <c:v>0.84000000000000008</c:v>
                </c:pt>
                <c:pt idx="16">
                  <c:v>0.80640000000000001</c:v>
                </c:pt>
                <c:pt idx="17">
                  <c:v>0.76960000000000006</c:v>
                </c:pt>
                <c:pt idx="18">
                  <c:v>0.72960000000000003</c:v>
                </c:pt>
                <c:pt idx="19">
                  <c:v>0.6863999999999999</c:v>
                </c:pt>
                <c:pt idx="20">
                  <c:v>0.6399999999999999</c:v>
                </c:pt>
                <c:pt idx="21">
                  <c:v>0.59040000000000015</c:v>
                </c:pt>
                <c:pt idx="22">
                  <c:v>0.53760000000000008</c:v>
                </c:pt>
                <c:pt idx="23">
                  <c:v>0.48160000000000003</c:v>
                </c:pt>
                <c:pt idx="24">
                  <c:v>0.4224</c:v>
                </c:pt>
                <c:pt idx="25">
                  <c:v>0.35999999999999988</c:v>
                </c:pt>
                <c:pt idx="26">
                  <c:v>0.29439999999999988</c:v>
                </c:pt>
                <c:pt idx="27">
                  <c:v>0.22560000000000013</c:v>
                </c:pt>
                <c:pt idx="28">
                  <c:v>0.15360000000000018</c:v>
                </c:pt>
                <c:pt idx="29">
                  <c:v>7.8400000000000025E-2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8C-4D0D-A3C2-D7D89AE1B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856527"/>
        <c:axId val="1275857359"/>
      </c:scatterChart>
      <c:valAx>
        <c:axId val="127585652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V</a:t>
                </a:r>
                <a:r>
                  <a:rPr lang="en-US" baseline="-25000"/>
                  <a:t>Ed</a:t>
                </a:r>
                <a:r>
                  <a:rPr lang="en-US"/>
                  <a:t>/</a:t>
                </a:r>
                <a:r>
                  <a:rPr lang="en-US" i="1"/>
                  <a:t>V</a:t>
                </a:r>
                <a:r>
                  <a:rPr lang="en-US" baseline="-25000"/>
                  <a:t>pl,Rd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7359"/>
        <c:crosses val="autoZero"/>
        <c:crossBetween val="midCat"/>
        <c:majorUnit val="0.1"/>
      </c:valAx>
      <c:valAx>
        <c:axId val="1275857359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f</a:t>
                </a:r>
                <a:r>
                  <a:rPr lang="en-US" baseline="-25000"/>
                  <a:t>y,reduced</a:t>
                </a:r>
                <a:r>
                  <a:rPr lang="en-US"/>
                  <a:t>/</a:t>
                </a:r>
                <a:r>
                  <a:rPr lang="en-US" i="1"/>
                  <a:t>f</a:t>
                </a:r>
                <a:r>
                  <a:rPr lang="en-US" i="0" baseline="-250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6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3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5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Brno University</a:t>
            </a:r>
            <a:r>
              <a:rPr lang="en-US" sz="1400" b="1" baseline="0" dirty="0">
                <a:solidFill>
                  <a:schemeClr val="bg1"/>
                </a:solidFill>
              </a:rPr>
              <a:t> of Technology </a:t>
            </a:r>
            <a:r>
              <a:rPr lang="cs-CZ" sz="1400" b="1" dirty="0">
                <a:solidFill>
                  <a:schemeClr val="bg1"/>
                </a:solidFill>
                <a:latin typeface="Calibri"/>
              </a:rPr>
              <a:t>• </a:t>
            </a:r>
            <a:r>
              <a:rPr lang="en-US" sz="1400" b="1" dirty="0">
                <a:solidFill>
                  <a:schemeClr val="bg1"/>
                </a:solidFill>
              </a:rPr>
              <a:t>Faculty of Civil Engineering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26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bitalfasteners.co.u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UHhmZ2k2E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-global.com/technical-knowledge/faqs/what-is-welding" TargetMode="External"/><Relationship Id="rId4" Type="http://schemas.openxmlformats.org/officeDocument/2006/relationships/hyperlink" Target="https://northern-weldarc.com/types-welding-process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n_Mises_yield_criterion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icstools.eu/cs/profile-heb/HE500B/mm/show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://www.scopus.com/inward/authorDetails.url?authorID=56188615700&amp;partnerID=MN8TOARS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cstools.eu/cs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d1cI6OU0Q&amp;ab_channel=BrendanHas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-properties.org/what-is-ultimate-tensile-strength-uts-defini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348880"/>
            <a:ext cx="9505056" cy="1440160"/>
          </a:xfrm>
        </p:spPr>
        <p:txBody>
          <a:bodyPr/>
          <a:lstStyle/>
          <a:p>
            <a:r>
              <a:rPr lang="en-US" sz="4000" dirty="0"/>
              <a:t>Material and </a:t>
            </a:r>
            <a:br>
              <a:rPr lang="en-US" sz="4000" dirty="0"/>
            </a:br>
            <a:r>
              <a:rPr lang="en-US" sz="4000" dirty="0"/>
              <a:t>Cross-section properties</a:t>
            </a:r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– Bolts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Material</a:t>
            </a:r>
            <a:r>
              <a:rPr lang="cs-CZ" dirty="0"/>
              <a:t>: ISO 898-1</a:t>
            </a:r>
          </a:p>
          <a:p>
            <a:r>
              <a:rPr lang="cs-CZ" dirty="0" err="1"/>
              <a:t>Sizes</a:t>
            </a:r>
            <a:r>
              <a:rPr lang="cs-CZ" dirty="0"/>
              <a:t>: ISO 4014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60633D-3D8A-0972-39D4-FFA2B67C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/>
          <a:stretch/>
        </p:blipFill>
        <p:spPr bwMode="auto">
          <a:xfrm>
            <a:off x="7642806" y="3429000"/>
            <a:ext cx="4168193" cy="27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8CA4A-B577-D812-0D14-02F1C0E3D295}"/>
              </a:ext>
            </a:extLst>
          </p:cNvPr>
          <p:cNvSpPr txBox="1"/>
          <p:nvPr/>
        </p:nvSpPr>
        <p:spPr>
          <a:xfrm>
            <a:off x="8976320" y="5849261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https://www.orbitalfasteners.co.uk/</a:t>
            </a:r>
            <a:r>
              <a:rPr lang="cs-CZ" sz="1400" dirty="0"/>
              <a:t> </a:t>
            </a:r>
            <a:endParaRPr lang="en-US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CC77D2-CF50-330D-1FCB-2BAA716D1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55375"/>
              </p:ext>
            </p:extLst>
          </p:nvPr>
        </p:nvGraphicFramePr>
        <p:xfrm>
          <a:off x="7642806" y="945821"/>
          <a:ext cx="3939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37546"/>
                  </p:ext>
                </p:extLst>
              </p:nvPr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Bolt grade</a:t>
                          </a: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sz="1800" b="1" i="1" u="none" strike="noStrike" dirty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37546"/>
                  </p:ext>
                </p:extLst>
              </p:nvPr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Bolt grade</a:t>
                          </a: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100722" t="-6557" r="-101805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200000" t="-6557" r="-1439" b="-7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43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3.googleusercontent.com/5Hhxd9PzPtD3Ssw57F3_R7X8DRX3CYvcGw-FL-vzg5H7ru1MLNJxoSKTDi1cBxNd-TGNIFO4uL2rjFGxv73UA_3mYxZiv4B-Rlbex93MCJJ9sw_9uYLtegU2NZ1bqxmHow11ziuSv2_h3LEX3RlzGtiEJi12pNpX_3_Bw6Xmlwp-_-7VUDODek0WFSlq7SmqJAHJ5tGUh8d00sSRnIvdP4M01wn-BtyvfiAxGVvQip0WteKvFJHzEIDDEa0qt97AsrKU-HB8UUC_9vZDu4cneLYHZL-xLTElxJfh6_JgUJXdfq96-wu3DYR9apZWKrZ7CyMV6uYeyVr-0e7WIy5sMBkyZ4jU69BgAFEHfHrLVgAwB_EWI2INbph9m8akryuHFHiIlKWZeVxLu4Unrqbd7bZvABQE0fbDNhJacRzM4aA4235ImxxxWA-P4NAbf_vs_prZCT4Csq9KeVgsFmFZO0Aej9v0T3wIab0jgbSIaJx81IgrOqnIX00-GnxgiW5J96zx0diB47f1O-jTevgYz_8FwWUjsvwNW0IOxe7OINO-mUygorTOqRcazU8Md_wkdRQu4mrohoH6JmxgqdhDtCNjFibEnHRAEQiGyUIKpmBb95ULD6RR95Jz_JU2DqHsk9Xjm5X6FOP4Sfe_vsV8wYu0xDA8ddVY2nIO5-xs_NSzB6X5hcLXHYPEqcBhU8OpkldRiiWxthkiUYq2sXnEz56Lymkk8d7Xz4obJKoVP220COFeS25ezoXYyXsVN2p8cXUVGGLfSKd5_UKILohMW-jJfSBo5D6YGqxGTDkLVjyHD_rYeGYukUcrcAdr2zrugSvdRKBCYfKFHX9BvZrGD7UwPw7m2DstykQijHhWgGS7W7Aod5EHniWIuKvgLUjmkO1GGPfuEWHbKvuGPbeU0GbIIwIopPad5loJWR3m=w1463-h1097-no?authuser=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5880" y="0"/>
            <a:ext cx="7176120" cy="68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aSIIRemxbfv794mysyrf0RMISEGmrGhVsYhiqm9ZrBsS1gR9K3j3qnt6TIlOKO1wbm3YcErhNxf1mhXHPNjjMETmVUe_pB2S138dinSVil4aD8_5e2ZM5uvU1yVRhbV-4Cxd4rIAe0J3N4A_bGBcaAdg0abNjCGA283rCRgU1w1uGBz5cDUmn88puDWwlzvoub54BS2FtY00LX7SmkY1Veekc3hu3GPzf33fiilXU9UnFzRFHr46SSu22Myw64T4wCXldjGmAMEGAfw2Df6gv7caXGFQQ0CaIYNWey62byShCxAt_CX7rX5t9Jy4oDDob5fr-vR4tAXnSQVag8QjFOhQmyJaou3p4Q-7RQciqYTV56yxD7IMGX9iL5ktUCnCPisJQxA_Fctikccxs7f9N3fnadTwN21PSesTEwtXhmhXVQpaKUMllpzCjsRrgI3XUUNREzKP6RoJQSxDmf6uOo6dUeXxkjvMfM_vvzyYoWqvfNqyZd1NyRTM4-gQI9aMpI8MX9NrABeltLvqnt4BNE5RaPCbDluFbgcFxktbetogTMNlPom0qKqXIdQaChKtcVjYrH_1DuWv5BR9KcrSm97Fe4ELphZTxh8F9eGY5o8B2-YJOCG1uIatNzRJ2de42LPAxZxnBa94A8zst3BjqWwxkc1QDW7nOENJnbOSdxG9gOHuYBMAu31ggWEEm9Sj9eQDqm0IdDczz8eDeoq0AFI7ZnicQ4OIJNhreJtI8rsA2W_2G2aDw6qvExRjfZcTblw45AGbUPixhSKCdgjJSbAorQcm_9V4unTNg9_KwBZfzt_JeeC28hqoACBZNPsqzkcm6MTMr2q46Nl5XUYe1I2Juhb4eOK7pXvxJOU7LF6yow25nIFmW9RX1Ac587RAcb-z5OEFfe07a945002QvKX3rZ7huSpiF2IBIFn3=w823-h1097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37482" y="64886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Kovozoo</a:t>
            </a:r>
            <a:r>
              <a:rPr lang="en-US" dirty="0">
                <a:solidFill>
                  <a:schemeClr val="bg1"/>
                </a:solidFill>
              </a:rPr>
              <a:t>, Star</a:t>
            </a:r>
            <a:r>
              <a:rPr lang="cs-CZ" dirty="0">
                <a:solidFill>
                  <a:schemeClr val="bg1"/>
                </a:solidFill>
              </a:rPr>
              <a:t>é Město</a:t>
            </a:r>
          </a:p>
        </p:txBody>
      </p:sp>
    </p:spTree>
    <p:extLst>
      <p:ext uri="{BB962C8B-B14F-4D97-AF65-F5344CB8AC3E}">
        <p14:creationId xmlns:p14="http://schemas.microsoft.com/office/powerpoint/2010/main" val="279076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 STUB">
            <a:hlinkClick r:id="" action="ppaction://media"/>
            <a:extLst>
              <a:ext uri="{FF2B5EF4-FFF2-40B4-BE49-F238E27FC236}">
                <a16:creationId xmlns:a16="http://schemas.microsoft.com/office/drawing/2014/main" id="{A42B5D87-644C-141F-C0B6-49EFEE6903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7488" y="-27384"/>
            <a:ext cx="921702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– Welds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9B4869-23A0-BA89-FA45-EE2A1FB6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68" y="2132856"/>
            <a:ext cx="57435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5579A44-294F-C32B-96C7-67EA8868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9683"/>
            <a:ext cx="5347234" cy="35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6A45F-AE17-DFAB-48A6-7E47CBD04011}"/>
              </a:ext>
            </a:extLst>
          </p:cNvPr>
          <p:cNvSpPr txBox="1"/>
          <p:nvPr/>
        </p:nvSpPr>
        <p:spPr>
          <a:xfrm>
            <a:off x="983432" y="5895231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https://northern-weldarc.com/types-welding-processes/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B7823-E204-DE83-1CDF-6C922140259A}"/>
              </a:ext>
            </a:extLst>
          </p:cNvPr>
          <p:cNvSpPr txBox="1"/>
          <p:nvPr/>
        </p:nvSpPr>
        <p:spPr>
          <a:xfrm>
            <a:off x="6269086" y="5895230"/>
            <a:ext cx="568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https://www.twi-global.com/technical-knowledge/faqs/what-is-welding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30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5455-7C77-9967-35A1-1127BEF1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8426F9-B960-65CD-7775-2DC844927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1533" r="2203" b="6458"/>
          <a:stretch/>
        </p:blipFill>
        <p:spPr bwMode="auto">
          <a:xfrm>
            <a:off x="1033685" y="1266850"/>
            <a:ext cx="5040561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E24484-F757-6B95-1C1A-328F274B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533" r="62765" b="6458"/>
          <a:stretch/>
        </p:blipFill>
        <p:spPr bwMode="auto">
          <a:xfrm>
            <a:off x="6960096" y="1266850"/>
            <a:ext cx="3240359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0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9720-23DD-5266-5FFE-71BC48E5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stress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C212A-F37C-85D6-F990-2A4C86EE1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8" y="1484784"/>
            <a:ext cx="5702105" cy="46418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/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CC8D531-F027-AEBC-0638-B118E5D6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2636912"/>
            <a:ext cx="3096344" cy="3377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4DBA4-D407-5BB3-81E5-DA771A91D3E0}"/>
              </a:ext>
            </a:extLst>
          </p:cNvPr>
          <p:cNvSpPr txBox="1"/>
          <p:nvPr/>
        </p:nvSpPr>
        <p:spPr>
          <a:xfrm>
            <a:off x="7218139" y="6126634"/>
            <a:ext cx="514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https://en.wikipedia.org/wiki/Von_Mises_yield_criterion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41D1-DC6E-7281-1E38-D6C8B683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Impact on member design: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Normal stress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Tension &amp; compression: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Bending: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Shear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/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Combination: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≥0.5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𝑟𝑒𝑑𝑢𝑐𝑒𝑑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blipFill>
                <a:blip r:embed="rId3"/>
                <a:stretch>
                  <a:fillRect l="-3355" t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67B96A-044A-0BCE-7AFB-D755BD847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912121"/>
              </p:ext>
            </p:extLst>
          </p:nvPr>
        </p:nvGraphicFramePr>
        <p:xfrm>
          <a:off x="6667500" y="3805474"/>
          <a:ext cx="4914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66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09C7-4DC2-D257-C791-33BE426A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&amp; Compression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Integral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b="0" dirty="0"/>
                  <a:t>Discrete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CEB0E69-ABDD-6F64-E6AA-6E88E0AF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05878"/>
            <a:ext cx="3061542" cy="44371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DCCB4B-4255-CD85-CC19-6A3EFB3C4A3A}"/>
              </a:ext>
            </a:extLst>
          </p:cNvPr>
          <p:cNvGrpSpPr/>
          <p:nvPr/>
        </p:nvGrpSpPr>
        <p:grpSpPr>
          <a:xfrm>
            <a:off x="6024319" y="5178158"/>
            <a:ext cx="576064" cy="648072"/>
            <a:chOff x="2567608" y="5157192"/>
            <a:chExt cx="576064" cy="648072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38A6BAA-E5F4-109E-A69F-ABC9C8BD9D60}"/>
                </a:ext>
              </a:extLst>
            </p:cNvPr>
            <p:cNvSpPr/>
            <p:nvPr/>
          </p:nvSpPr>
          <p:spPr>
            <a:xfrm>
              <a:off x="2567608" y="5301208"/>
              <a:ext cx="576064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2A6C09-E298-37FE-4EA9-515D5D8DAE7D}"/>
                </a:ext>
              </a:extLst>
            </p:cNvPr>
            <p:cNvSpPr/>
            <p:nvPr/>
          </p:nvSpPr>
          <p:spPr>
            <a:xfrm>
              <a:off x="2747301" y="5157192"/>
              <a:ext cx="216024" cy="216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E6E91-077B-436D-9685-ADA3AA0B9DE0}"/>
              </a:ext>
            </a:extLst>
          </p:cNvPr>
          <p:cNvCxnSpPr>
            <a:cxnSpLocks/>
            <a:stCxn id="17" idx="6"/>
            <a:endCxn id="13" idx="0"/>
          </p:cNvCxnSpPr>
          <p:nvPr/>
        </p:nvCxnSpPr>
        <p:spPr>
          <a:xfrm flipH="1">
            <a:off x="6312024" y="3068960"/>
            <a:ext cx="1" cy="21091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5EC68-708C-12D6-8CC0-FCAE99E3FE06}"/>
              </a:ext>
            </a:extLst>
          </p:cNvPr>
          <p:cNvGrpSpPr/>
          <p:nvPr/>
        </p:nvGrpSpPr>
        <p:grpSpPr>
          <a:xfrm>
            <a:off x="5663953" y="2658227"/>
            <a:ext cx="756083" cy="591079"/>
            <a:chOff x="5663953" y="2658227"/>
            <a:chExt cx="756083" cy="5910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F499C3-77B5-088E-A701-D7A6DA4EF2AD}"/>
                </a:ext>
              </a:extLst>
            </p:cNvPr>
            <p:cNvGrpSpPr/>
            <p:nvPr/>
          </p:nvGrpSpPr>
          <p:grpSpPr>
            <a:xfrm rot="5400000">
              <a:off x="5807968" y="2637238"/>
              <a:ext cx="576064" cy="648072"/>
              <a:chOff x="2567608" y="5157192"/>
              <a:chExt cx="576064" cy="648072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0FA90B1-42E7-77C0-2699-31AA424EF86C}"/>
                  </a:ext>
                </a:extLst>
              </p:cNvPr>
              <p:cNvSpPr/>
              <p:nvPr/>
            </p:nvSpPr>
            <p:spPr>
              <a:xfrm>
                <a:off x="2567608" y="5301208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6F40DB-50E2-AAF0-D6E0-AE946BC8EE6C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9866E2-3354-8A5C-936C-09CCB2FB3669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53" y="2658227"/>
              <a:ext cx="0" cy="5910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34DD77-3B87-8A9A-EF3D-0722BDAB2A7A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312025" y="2276872"/>
            <a:ext cx="0" cy="576064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0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2855-A886-7181-A15C-8DDCDD29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5EDA-E494-18AE-62B2-5346B786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Calculate area of cross-section HEB 500</a:t>
            </a:r>
          </a:p>
          <a:p>
            <a:pPr marL="514350" indent="-514350">
              <a:buAutoNum type="alphaUcPeriod"/>
            </a:pPr>
            <a:r>
              <a:rPr lang="en-US" dirty="0"/>
              <a:t>Calculate tensile resistance of HEB 500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F0109A-FBBB-FE9E-9579-41FE15F4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26" y="2358330"/>
            <a:ext cx="3168774" cy="42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1C3FC9-06E2-4FE6-AF91-3DF219F4F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24132"/>
              </p:ext>
            </p:extLst>
          </p:nvPr>
        </p:nvGraphicFramePr>
        <p:xfrm>
          <a:off x="688293" y="2735845"/>
          <a:ext cx="2160240" cy="268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522835081"/>
                    </a:ext>
                  </a:extLst>
                </a:gridCol>
              </a:tblGrid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h = 500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453987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 = 300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869943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r>
                        <a:rPr lang="en-US" sz="1800" u="none" strike="noStrike" baseline="-25000">
                          <a:effectLst/>
                        </a:rPr>
                        <a:t>f</a:t>
                      </a:r>
                      <a:r>
                        <a:rPr lang="en-US" sz="1800" u="none" strike="noStrike">
                          <a:effectLst/>
                        </a:rPr>
                        <a:t> = 28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923435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 = 14.5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969281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</a:t>
                      </a:r>
                      <a:r>
                        <a:rPr lang="en-US" sz="1800" u="none" strike="noStrike" baseline="-25000">
                          <a:effectLst/>
                        </a:rPr>
                        <a:t>1</a:t>
                      </a:r>
                      <a:r>
                        <a:rPr lang="en-US" sz="1800" u="none" strike="noStrike">
                          <a:effectLst/>
                        </a:rPr>
                        <a:t> = 27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458920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 = 390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9968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BA19E-87A8-2CE3-6AFA-CCAC6E0FEF3E}"/>
                  </a:ext>
                </a:extLst>
              </p:cNvPr>
              <p:cNvSpPr txBox="1"/>
              <p:nvPr/>
            </p:nvSpPr>
            <p:spPr>
              <a:xfrm>
                <a:off x="7356418" y="2878423"/>
                <a:ext cx="4147289" cy="293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800" dirty="0"/>
                  <a:t>Roughly (5 minutes)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Exactly (who has time)</a:t>
                </a:r>
              </a:p>
              <a:p>
                <a:pPr marL="342900" indent="-342900">
                  <a:buAutoNum type="arabicPeriod"/>
                </a:pPr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=355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BA19E-87A8-2CE3-6AFA-CCAC6E0FE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418" y="2878423"/>
                <a:ext cx="4147289" cy="2938625"/>
              </a:xfrm>
              <a:prstGeom prst="rect">
                <a:avLst/>
              </a:prstGeom>
              <a:blipFill>
                <a:blip r:embed="rId3"/>
                <a:stretch>
                  <a:fillRect l="-2647" t="-2075" r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9AFF881-5A19-74CD-C627-97CD2D61E965}"/>
              </a:ext>
            </a:extLst>
          </p:cNvPr>
          <p:cNvSpPr txBox="1"/>
          <p:nvPr/>
        </p:nvSpPr>
        <p:spPr>
          <a:xfrm>
            <a:off x="7288350" y="6046985"/>
            <a:ext cx="490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http://www.staticstools.eu/cs/profile-heb/HE500B/mm/show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– stiffness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/>
          <p:nvPr/>
        </p:nvCxnSpPr>
        <p:spPr>
          <a:xfrm>
            <a:off x="6582694" y="5375269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6694502" y="5888370"/>
            <a:ext cx="20449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389530-573C-ABAE-06B0-1A78337DE04C}"/>
              </a:ext>
            </a:extLst>
          </p:cNvPr>
          <p:cNvCxnSpPr>
            <a:cxnSpLocks/>
          </p:cNvCxnSpPr>
          <p:nvPr/>
        </p:nvCxnSpPr>
        <p:spPr>
          <a:xfrm flipV="1">
            <a:off x="8832304" y="3861048"/>
            <a:ext cx="0" cy="16184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/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3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en-US" dirty="0"/>
              <a:t>Presenting</a:t>
            </a:r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FCE BUT – Assistant professor</a:t>
            </a:r>
          </a:p>
          <a:p>
            <a:endParaRPr lang="en-US" dirty="0"/>
          </a:p>
          <a:p>
            <a:r>
              <a:rPr lang="en-US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Finite element analysis</a:t>
            </a:r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rId5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en-US" dirty="0"/>
              <a:t>Committee 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7"/>
              </a:rPr>
              <a:t>martin.vild@</a:t>
            </a:r>
            <a:r>
              <a:rPr lang="cs-CZ" dirty="0">
                <a:hlinkClick r:id="rId7"/>
              </a:rPr>
              <a:t>vutbr.cz</a:t>
            </a:r>
            <a:endParaRPr lang="cs-CZ" dirty="0"/>
          </a:p>
          <a:p>
            <a:endParaRPr lang="en-US" sz="600" dirty="0"/>
          </a:p>
          <a:p>
            <a:r>
              <a:rPr lang="en-US" dirty="0"/>
              <a:t>Office: C203</a:t>
            </a:r>
          </a:p>
          <a:p>
            <a:r>
              <a:rPr lang="en-US" dirty="0"/>
              <a:t>Consultations:</a:t>
            </a:r>
          </a:p>
          <a:p>
            <a:r>
              <a:rPr lang="en-US" dirty="0"/>
              <a:t>Thursday </a:t>
            </a:r>
            <a:r>
              <a:rPr lang="cs-CZ" dirty="0"/>
              <a:t>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– resistance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>
            <a:cxnSpLocks/>
          </p:cNvCxnSpPr>
          <p:nvPr/>
        </p:nvCxnSpPr>
        <p:spPr>
          <a:xfrm>
            <a:off x="6582694" y="3861048"/>
            <a:ext cx="0" cy="1730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10488488" y="5888370"/>
            <a:ext cx="10939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6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891B-CBD8-C33B-17CB-52A198DB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Simplified: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316E45-9370-C865-26B5-10F125E23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772816"/>
            <a:ext cx="3141095" cy="436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3CD21-FA6C-9945-63E5-EE97AD6D7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1776174"/>
            <a:ext cx="2868320" cy="42451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F2EC20-785D-CB33-6A93-A1A31D893F9F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DA291F-8548-D81A-1960-42036FE9EAE3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BA6CABD9-108E-8E8E-FC56-932EC8A1E59C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7990C00-8011-82BA-CBE0-C23680012E76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87A831-A4EA-3CF6-E1B4-3AD7BD4768F6}"/>
                </a:ext>
              </a:extLst>
            </p:cNvPr>
            <p:cNvCxnSpPr>
              <a:cxnSpLocks/>
              <a:stCxn id="25" idx="6"/>
              <a:endCxn id="27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B77502-7CCB-C1A6-B497-3A1B3776D6F7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DA1CDD-E4F6-752B-6E17-400F37158C49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18B6622C-FCD8-EF46-3F33-E52E3326F429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ECA8489-68EA-BF10-94C7-57D70BB733C8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BED4DD-9927-FCBC-43A3-E6E6580CB7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A04B8B-A995-B172-2A54-217C0FEF3F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968B81-D34C-FF0A-BC1C-2E882B308833}"/>
              </a:ext>
            </a:extLst>
          </p:cNvPr>
          <p:cNvCxnSpPr>
            <a:cxnSpLocks/>
          </p:cNvCxnSpPr>
          <p:nvPr/>
        </p:nvCxnSpPr>
        <p:spPr>
          <a:xfrm>
            <a:off x="6120000" y="2160000"/>
            <a:ext cx="0" cy="37385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/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5E9742-5944-7F48-AA1D-05D2A7A00432}"/>
              </a:ext>
            </a:extLst>
          </p:cNvPr>
          <p:cNvCxnSpPr>
            <a:cxnSpLocks/>
          </p:cNvCxnSpPr>
          <p:nvPr/>
        </p:nvCxnSpPr>
        <p:spPr>
          <a:xfrm flipH="1" flipV="1">
            <a:off x="8949063" y="6052562"/>
            <a:ext cx="2259505" cy="13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/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AEF92A-89C8-8B74-0F83-F7C8C9A70D2E}"/>
              </a:ext>
            </a:extLst>
          </p:cNvPr>
          <p:cNvCxnSpPr>
            <a:cxnSpLocks/>
          </p:cNvCxnSpPr>
          <p:nvPr/>
        </p:nvCxnSpPr>
        <p:spPr>
          <a:xfrm>
            <a:off x="7256301" y="3084069"/>
            <a:ext cx="147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/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F387F8-21FC-9187-F8B9-03B4C7EDAA25}"/>
              </a:ext>
            </a:extLst>
          </p:cNvPr>
          <p:cNvCxnSpPr>
            <a:cxnSpLocks/>
          </p:cNvCxnSpPr>
          <p:nvPr/>
        </p:nvCxnSpPr>
        <p:spPr>
          <a:xfrm>
            <a:off x="11352584" y="5652000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/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86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519C-D228-BA5B-BBFC-0BB9CA6C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Shear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CC506-081E-D7C7-7920-4F0954F53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5840" y="305892"/>
            <a:ext cx="7184529" cy="5937523"/>
          </a:xfrm>
        </p:spPr>
      </p:pic>
    </p:spTree>
    <p:extLst>
      <p:ext uri="{BB962C8B-B14F-4D97-AF65-F5344CB8AC3E}">
        <p14:creationId xmlns:p14="http://schemas.microsoft.com/office/powerpoint/2010/main" val="275039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89C0-45C4-3C96-46D2-17A7CDFE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070BB-C0F1-B49E-9E17-3A9543CD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0" y="1894985"/>
            <a:ext cx="2743908" cy="385871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7F27B14-5F4D-4F37-5546-2109B5C4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6632"/>
            <a:ext cx="4038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F6DD6-57B7-C36F-77B5-C805B712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894985"/>
            <a:ext cx="2896882" cy="3858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085E4-C562-06DF-29FF-4215F8E4E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1844824"/>
            <a:ext cx="2850179" cy="3982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80727-BCC4-0C9A-065B-D94E25EFADB6}"/>
              </a:ext>
            </a:extLst>
          </p:cNvPr>
          <p:cNvSpPr txBox="1"/>
          <p:nvPr/>
        </p:nvSpPr>
        <p:spPr>
          <a:xfrm>
            <a:off x="767408" y="1340768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Saint </a:t>
            </a:r>
            <a:r>
              <a:rPr lang="en-US" dirty="0" err="1"/>
              <a:t>Venant</a:t>
            </a:r>
            <a:r>
              <a:rPr lang="en-US" dirty="0"/>
              <a:t> torsion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E6A2E-5911-514D-CD4A-65CAD80C92A1}"/>
              </a:ext>
            </a:extLst>
          </p:cNvPr>
          <p:cNvSpPr txBox="1"/>
          <p:nvPr/>
        </p:nvSpPr>
        <p:spPr>
          <a:xfrm>
            <a:off x="6508517" y="1340768"/>
            <a:ext cx="10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7481A-E077-CA5C-1451-5113D3302255}"/>
                  </a:ext>
                </a:extLst>
              </p:cNvPr>
              <p:cNvSpPr txBox="1"/>
              <p:nvPr/>
            </p:nvSpPr>
            <p:spPr>
              <a:xfrm>
                <a:off x="1729113" y="5826228"/>
                <a:ext cx="68967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7481A-E077-CA5C-1451-5113D330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13" y="5826228"/>
                <a:ext cx="689676" cy="49084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DF424-E210-380E-6CC8-2AA2F2CA81C6}"/>
                  </a:ext>
                </a:extLst>
              </p:cNvPr>
              <p:cNvSpPr txBox="1"/>
              <p:nvPr/>
            </p:nvSpPr>
            <p:spPr>
              <a:xfrm>
                <a:off x="8569686" y="5826227"/>
                <a:ext cx="68967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DF424-E210-380E-6CC8-2AA2F2C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86" y="5826227"/>
                <a:ext cx="689676" cy="49084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FE58C-2B1F-3280-ED38-EECA0DD8E722}"/>
                  </a:ext>
                </a:extLst>
              </p:cNvPr>
              <p:cNvSpPr txBox="1"/>
              <p:nvPr/>
            </p:nvSpPr>
            <p:spPr>
              <a:xfrm>
                <a:off x="5031832" y="5826227"/>
                <a:ext cx="579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FE58C-2B1F-3280-ED38-EECA0DD8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832" y="5826227"/>
                <a:ext cx="579967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3BE8C002-928C-532C-9942-713F84A4C486}"/>
              </a:ext>
            </a:extLst>
          </p:cNvPr>
          <p:cNvSpPr/>
          <p:nvPr/>
        </p:nvSpPr>
        <p:spPr>
          <a:xfrm rot="16200000">
            <a:off x="6938280" y="-1073365"/>
            <a:ext cx="238553" cy="5786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AED7-F949-2701-E4A6-ECFEE7F8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properties – Table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ADD7A-D29B-ACE2-99F6-CE20DC01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55" y="1484313"/>
            <a:ext cx="10772089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84154-3A8E-27E3-F13A-9812C2BD71C2}"/>
              </a:ext>
            </a:extLst>
          </p:cNvPr>
          <p:cNvSpPr txBox="1"/>
          <p:nvPr/>
        </p:nvSpPr>
        <p:spPr>
          <a:xfrm>
            <a:off x="8384024" y="6084004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http://www.staticstools.eu/cs/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74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B231-D1A7-37FC-4652-BE34F64C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E57B3-4D75-08E7-DD9D-D587A11E8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𝑧𝑑𝐴</m:t>
                        </m:r>
                      </m:e>
                    </m:nary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𝑦𝑑𝐴</m:t>
                        </m:r>
                      </m:e>
                    </m:nary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E57B3-4D75-08E7-DD9D-D587A11E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B2BBE9E-AF8D-E460-146F-8A666130CC51}"/>
              </a:ext>
            </a:extLst>
          </p:cNvPr>
          <p:cNvSpPr/>
          <p:nvPr/>
        </p:nvSpPr>
        <p:spPr>
          <a:xfrm>
            <a:off x="7400613" y="2630693"/>
            <a:ext cx="576065" cy="115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7B71D-3DDE-5157-4BC9-DAC6FADBB26F}"/>
              </a:ext>
            </a:extLst>
          </p:cNvPr>
          <p:cNvSpPr/>
          <p:nvPr/>
        </p:nvSpPr>
        <p:spPr>
          <a:xfrm>
            <a:off x="6744072" y="2132856"/>
            <a:ext cx="1850352" cy="52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0592F2-BC6E-AA31-D765-C5F759764EF1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7680176" y="1567644"/>
            <a:ext cx="8470" cy="2215745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66D316-071C-123F-0E95-FF234F043321}"/>
              </a:ext>
            </a:extLst>
          </p:cNvPr>
          <p:cNvCxnSpPr>
            <a:cxnSpLocks/>
          </p:cNvCxnSpPr>
          <p:nvPr/>
        </p:nvCxnSpPr>
        <p:spPr>
          <a:xfrm>
            <a:off x="7699303" y="3783389"/>
            <a:ext cx="1205009" cy="0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9C500-6FAB-CB54-6D2D-5E53EFBD597D}"/>
                  </a:ext>
                </a:extLst>
              </p:cNvPr>
              <p:cNvSpPr txBox="1"/>
              <p:nvPr/>
            </p:nvSpPr>
            <p:spPr>
              <a:xfrm>
                <a:off x="8594424" y="3839659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9C500-6FAB-CB54-6D2D-5E53EFBD5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424" y="3839659"/>
                <a:ext cx="382604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8926E-4125-51F9-5FCD-DA073AFE07AB}"/>
                  </a:ext>
                </a:extLst>
              </p:cNvPr>
              <p:cNvSpPr txBox="1"/>
              <p:nvPr/>
            </p:nvSpPr>
            <p:spPr>
              <a:xfrm>
                <a:off x="7297572" y="1410824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8926E-4125-51F9-5FCD-DA073AFE0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72" y="1410824"/>
                <a:ext cx="3649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0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3C58-E208-03A1-5252-AA8323CD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261B-F86F-0E53-8883-A4C141AD6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Calculate: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[mm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Normal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[N]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Center of gravity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Moment of inertia: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Beam deflection: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/200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Section modulus: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Moment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=1/8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=11.1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=11 000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261B-F86F-0E53-8883-A4C141AD6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20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B471F79-ACBF-5098-9E94-558D0EE782F5}"/>
              </a:ext>
            </a:extLst>
          </p:cNvPr>
          <p:cNvSpPr/>
          <p:nvPr/>
        </p:nvSpPr>
        <p:spPr>
          <a:xfrm>
            <a:off x="9861254" y="4698267"/>
            <a:ext cx="576065" cy="115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BED7ED-72CD-DE84-871E-F1891BE8D35C}"/>
              </a:ext>
            </a:extLst>
          </p:cNvPr>
          <p:cNvSpPr/>
          <p:nvPr/>
        </p:nvSpPr>
        <p:spPr>
          <a:xfrm>
            <a:off x="9204713" y="4200430"/>
            <a:ext cx="1850352" cy="52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A958A-C8D2-1AC7-674C-C652367301C4}"/>
              </a:ext>
            </a:extLst>
          </p:cNvPr>
          <p:cNvCxnSpPr>
            <a:cxnSpLocks/>
          </p:cNvCxnSpPr>
          <p:nvPr/>
        </p:nvCxnSpPr>
        <p:spPr>
          <a:xfrm flipV="1">
            <a:off x="11271089" y="4200430"/>
            <a:ext cx="0" cy="5282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ED8978-9FAA-BB5E-842B-653014024920}"/>
              </a:ext>
            </a:extLst>
          </p:cNvPr>
          <p:cNvCxnSpPr>
            <a:cxnSpLocks/>
          </p:cNvCxnSpPr>
          <p:nvPr/>
        </p:nvCxnSpPr>
        <p:spPr>
          <a:xfrm flipH="1">
            <a:off x="9264352" y="6115110"/>
            <a:ext cx="596903" cy="11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01F4A0-E454-18CD-9235-7BD298731D83}"/>
              </a:ext>
            </a:extLst>
          </p:cNvPr>
          <p:cNvCxnSpPr>
            <a:cxnSpLocks/>
          </p:cNvCxnSpPr>
          <p:nvPr/>
        </p:nvCxnSpPr>
        <p:spPr>
          <a:xfrm>
            <a:off x="9861255" y="611511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A91F79-F53F-415F-03E4-BF4EB3000D69}"/>
              </a:ext>
            </a:extLst>
          </p:cNvPr>
          <p:cNvCxnSpPr>
            <a:cxnSpLocks/>
          </p:cNvCxnSpPr>
          <p:nvPr/>
        </p:nvCxnSpPr>
        <p:spPr>
          <a:xfrm>
            <a:off x="10437319" y="6115110"/>
            <a:ext cx="617746" cy="11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CA5125-1143-4910-A71F-89D69A74793D}"/>
              </a:ext>
            </a:extLst>
          </p:cNvPr>
          <p:cNvSpPr txBox="1"/>
          <p:nvPr/>
        </p:nvSpPr>
        <p:spPr>
          <a:xfrm>
            <a:off x="11270461" y="43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21E00D-3154-C295-0CEF-724560DFC6BB}"/>
              </a:ext>
            </a:extLst>
          </p:cNvPr>
          <p:cNvSpPr txBox="1"/>
          <p:nvPr/>
        </p:nvSpPr>
        <p:spPr>
          <a:xfrm>
            <a:off x="9352650" y="60798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F47E99-FB3F-B6D1-FD2B-AF0F65D9A5B2}"/>
              </a:ext>
            </a:extLst>
          </p:cNvPr>
          <p:cNvSpPr txBox="1"/>
          <p:nvPr/>
        </p:nvSpPr>
        <p:spPr>
          <a:xfrm>
            <a:off x="9930862" y="60686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D67B2-5B8D-DD42-5EC2-6A28E7D77771}"/>
              </a:ext>
            </a:extLst>
          </p:cNvPr>
          <p:cNvSpPr txBox="1"/>
          <p:nvPr/>
        </p:nvSpPr>
        <p:spPr>
          <a:xfrm>
            <a:off x="10525619" y="60686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ED6E4E-387F-B8E0-F85E-26B7BC64BD1A}"/>
              </a:ext>
            </a:extLst>
          </p:cNvPr>
          <p:cNvCxnSpPr>
            <a:cxnSpLocks/>
          </p:cNvCxnSpPr>
          <p:nvPr/>
        </p:nvCxnSpPr>
        <p:spPr>
          <a:xfrm flipV="1">
            <a:off x="11270461" y="4728725"/>
            <a:ext cx="0" cy="11222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115C76-FADE-9443-0241-50F9FD866318}"/>
              </a:ext>
            </a:extLst>
          </p:cNvPr>
          <p:cNvSpPr txBox="1"/>
          <p:nvPr/>
        </p:nvSpPr>
        <p:spPr>
          <a:xfrm>
            <a:off x="11247421" y="50899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FEC0F-0AFF-2051-0431-D563EAF69DA5}"/>
              </a:ext>
            </a:extLst>
          </p:cNvPr>
          <p:cNvSpPr txBox="1"/>
          <p:nvPr/>
        </p:nvSpPr>
        <p:spPr>
          <a:xfrm>
            <a:off x="11250684" y="5964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[mm]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9F522D-53EF-3C5A-8113-160A822E0BD1}"/>
              </a:ext>
            </a:extLst>
          </p:cNvPr>
          <p:cNvGrpSpPr/>
          <p:nvPr/>
        </p:nvGrpSpPr>
        <p:grpSpPr>
          <a:xfrm rot="5400000">
            <a:off x="9377939" y="723125"/>
            <a:ext cx="1256387" cy="2923721"/>
            <a:chOff x="1435656" y="3376111"/>
            <a:chExt cx="1256387" cy="292372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8AB548-D30F-6F86-2423-39249D1160CE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E04A2671-7D6C-F59A-0EF1-3EFC321A77EE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79B091E-696A-A9BA-B8BD-C649B440E1F8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5CB6699-BCB8-3D4D-1732-32F1FC90D224}"/>
                </a:ext>
              </a:extLst>
            </p:cNvPr>
            <p:cNvCxnSpPr>
              <a:cxnSpLocks/>
              <a:stCxn id="39" idx="6"/>
              <a:endCxn id="46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220C144-26E1-A90B-1EC5-C15A89AE6C55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B3F6F44-8FF9-1D9B-0D61-776E66023C18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95BE93E2-7F96-07B8-116F-9CF6FE0DC704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BAC2945-2D97-4352-49C4-50DF9FF2A85D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1B79F93-A94E-C245-17CE-ADC84ABF852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917BC10-CDC1-2221-48DB-F7E3A34C19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BD0EE9-54F0-7363-670B-C0BD55F329E1}"/>
              </a:ext>
            </a:extLst>
          </p:cNvPr>
          <p:cNvCxnSpPr>
            <a:cxnSpLocks/>
          </p:cNvCxnSpPr>
          <p:nvPr/>
        </p:nvCxnSpPr>
        <p:spPr>
          <a:xfrm>
            <a:off x="9624392" y="1556792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A6F9842-3FCF-E8F7-658E-CE81B575DF92}"/>
              </a:ext>
            </a:extLst>
          </p:cNvPr>
          <p:cNvCxnSpPr>
            <a:cxnSpLocks/>
          </p:cNvCxnSpPr>
          <p:nvPr/>
        </p:nvCxnSpPr>
        <p:spPr>
          <a:xfrm>
            <a:off x="9264352" y="1556793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9029D7-4786-8AAF-7A72-3FE32215181E}"/>
              </a:ext>
            </a:extLst>
          </p:cNvPr>
          <p:cNvCxnSpPr>
            <a:cxnSpLocks/>
          </p:cNvCxnSpPr>
          <p:nvPr/>
        </p:nvCxnSpPr>
        <p:spPr>
          <a:xfrm>
            <a:off x="8930958" y="1563014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C404E4-A362-AC5E-2933-FAAC7EBE567F}"/>
              </a:ext>
            </a:extLst>
          </p:cNvPr>
          <p:cNvCxnSpPr>
            <a:cxnSpLocks/>
          </p:cNvCxnSpPr>
          <p:nvPr/>
        </p:nvCxnSpPr>
        <p:spPr>
          <a:xfrm>
            <a:off x="10344472" y="1556792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2922E4-17C5-6974-81B4-6E1BAC6B4D60}"/>
              </a:ext>
            </a:extLst>
          </p:cNvPr>
          <p:cNvCxnSpPr>
            <a:cxnSpLocks/>
          </p:cNvCxnSpPr>
          <p:nvPr/>
        </p:nvCxnSpPr>
        <p:spPr>
          <a:xfrm>
            <a:off x="10704512" y="1556791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738609-C5CC-0100-EAB0-263F1DBD8575}"/>
              </a:ext>
            </a:extLst>
          </p:cNvPr>
          <p:cNvCxnSpPr>
            <a:cxnSpLocks/>
          </p:cNvCxnSpPr>
          <p:nvPr/>
        </p:nvCxnSpPr>
        <p:spPr>
          <a:xfrm>
            <a:off x="11081494" y="1556790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110E0DD-D62A-C0BF-DAA8-D5E79F2D8004}"/>
              </a:ext>
            </a:extLst>
          </p:cNvPr>
          <p:cNvSpPr/>
          <p:nvPr/>
        </p:nvSpPr>
        <p:spPr>
          <a:xfrm>
            <a:off x="8832304" y="1556790"/>
            <a:ext cx="2376263" cy="551406"/>
          </a:xfrm>
          <a:prstGeom prst="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00FE14-63DC-9AAB-CFE2-3C69F0B430BB}"/>
              </a:ext>
            </a:extLst>
          </p:cNvPr>
          <p:cNvCxnSpPr>
            <a:cxnSpLocks/>
          </p:cNvCxnSpPr>
          <p:nvPr/>
        </p:nvCxnSpPr>
        <p:spPr>
          <a:xfrm flipH="1">
            <a:off x="8832304" y="3136184"/>
            <a:ext cx="23762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25F2A2-479A-6AE4-0BD2-893D99CC80D5}"/>
                  </a:ext>
                </a:extLst>
              </p:cNvPr>
              <p:cNvSpPr txBox="1"/>
              <p:nvPr/>
            </p:nvSpPr>
            <p:spPr>
              <a:xfrm>
                <a:off x="9495323" y="2766852"/>
                <a:ext cx="105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25F2A2-479A-6AE4-0BD2-893D99CC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23" y="2766852"/>
                <a:ext cx="1050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B900D2-B8C1-AA9B-B3A0-DB0425B9A1FD}"/>
                  </a:ext>
                </a:extLst>
              </p:cNvPr>
              <p:cNvSpPr txBox="1"/>
              <p:nvPr/>
            </p:nvSpPr>
            <p:spPr>
              <a:xfrm>
                <a:off x="9283574" y="859220"/>
                <a:ext cx="16217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kN/m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kN/m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B900D2-B8C1-AA9B-B3A0-DB0425B9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574" y="859220"/>
                <a:ext cx="1621726" cy="646331"/>
              </a:xfrm>
              <a:prstGeom prst="rect">
                <a:avLst/>
              </a:prstGeom>
              <a:blipFill>
                <a:blip r:embed="rId4"/>
                <a:stretch>
                  <a:fillRect t="-6604" r="-2632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8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Repetition makes masters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Snow load “+” Wind load “+” Dead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Material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Steel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Timber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Connections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Bolts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Member design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Tension/Compression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Bending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Shear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Torsion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D42D94-9C29-F6B0-0A54-BC0AC8C44499}"/>
              </a:ext>
            </a:extLst>
          </p:cNvPr>
          <p:cNvSpPr txBox="1">
            <a:spLocks/>
          </p:cNvSpPr>
          <p:nvPr/>
        </p:nvSpPr>
        <p:spPr>
          <a:xfrm>
            <a:off x="7320136" y="1484784"/>
            <a:ext cx="4176464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Concrete vs Steel, which material to use?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combination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799856" y="1484784"/>
                <a:ext cx="5846440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𝑠𝑢𝑐𝑡𝑖𝑜𝑛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=−2.0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9856" y="1484784"/>
                <a:ext cx="5846440" cy="4641379"/>
              </a:xfrm>
              <a:blipFill>
                <a:blip r:embed="rId2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839416" y="3356992"/>
            <a:ext cx="2880320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vnoramenný trojúhelník 6"/>
              <p:cNvSpPr/>
              <p:nvPr/>
            </p:nvSpPr>
            <p:spPr>
              <a:xfrm>
                <a:off x="839416" y="2348880"/>
                <a:ext cx="2880320" cy="100811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     </a:t>
                </a:r>
                <a:endParaRPr lang="cs-CZ" dirty="0"/>
              </a:p>
            </p:txBody>
          </p:sp>
        </mc:Choice>
        <mc:Fallback xmlns="">
          <p:sp>
            <p:nvSpPr>
              <p:cNvPr id="7" name="Rovnoramenný trojúhe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348880"/>
                <a:ext cx="2880320" cy="1008112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9361040" y="1484783"/>
                <a:ext cx="3719736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=1.35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cs-CZ" sz="2400" b="0" dirty="0" err="1">
                    <a:latin typeface="Cambria Math" panose="02040503050406030204" pitchFamily="18" charset="0"/>
                  </a:rPr>
                  <a:t>Snow</a:t>
                </a:r>
                <a:r>
                  <a:rPr lang="cs-CZ" sz="24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≤1000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:r>
                  <a:rPr lang="cs-CZ" sz="2400" b="0" dirty="0" err="1">
                    <a:latin typeface="Cambria Math" panose="02040503050406030204" pitchFamily="18" charset="0"/>
                  </a:rPr>
                  <a:t>Wind</a:t>
                </a:r>
                <a:r>
                  <a:rPr lang="cs-CZ" sz="2400" b="0" dirty="0">
                    <a:latin typeface="Cambria Math" panose="02040503050406030204" pitchFamily="18" charset="0"/>
                  </a:rPr>
                  <a:t> 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040" y="1484783"/>
                <a:ext cx="3719736" cy="4641379"/>
              </a:xfrm>
              <a:prstGeom prst="rect">
                <a:avLst/>
              </a:prstGeom>
              <a:blipFill>
                <a:blip r:embed="rId4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94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combination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vnoramenný trojúhelník 6"/>
              <p:cNvSpPr/>
              <p:nvPr/>
            </p:nvSpPr>
            <p:spPr>
              <a:xfrm>
                <a:off x="767408" y="3861048"/>
                <a:ext cx="5472608" cy="237626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     </a:t>
                </a:r>
                <a:endParaRPr lang="cs-CZ" dirty="0"/>
              </a:p>
            </p:txBody>
          </p:sp>
        </mc:Choice>
        <mc:Fallback xmlns="">
          <p:sp>
            <p:nvSpPr>
              <p:cNvPr id="7" name="Rovnoramenný trojúhe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861048"/>
                <a:ext cx="5472608" cy="2376264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ástupný symbol pro obsah 2">
                <a:extLst>
                  <a:ext uri="{FF2B5EF4-FFF2-40B4-BE49-F238E27FC236}">
                    <a16:creationId xmlns:a16="http://schemas.microsoft.com/office/drawing/2014/main" id="{7DE798F5-208B-DEEE-7325-21D27ABAE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9388" y="1941983"/>
                <a:ext cx="5846440" cy="4641379"/>
              </a:xfrm>
            </p:spPr>
            <p:txBody>
              <a:bodyPr/>
              <a:lstStyle/>
              <a:p>
                <a:r>
                  <a:rPr lang="en-US" dirty="0"/>
                  <a:t>EN 1990, comb. 6.10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=0.5⋅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433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cs-CZ" baseline="30000" dirty="0"/>
              </a:p>
            </p:txBody>
          </p:sp>
        </mc:Choice>
        <mc:Fallback xmlns="">
          <p:sp>
            <p:nvSpPr>
              <p:cNvPr id="30" name="Zástupný symbol pro obsah 2">
                <a:extLst>
                  <a:ext uri="{FF2B5EF4-FFF2-40B4-BE49-F238E27FC236}">
                    <a16:creationId xmlns:a16="http://schemas.microsoft.com/office/drawing/2014/main" id="{7DE798F5-208B-DEEE-7325-21D27ABAE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9388" y="1941983"/>
                <a:ext cx="5846440" cy="4641379"/>
              </a:xfrm>
              <a:blipFill>
                <a:blip r:embed="rId5"/>
                <a:stretch>
                  <a:fillRect l="-219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4FB7AA75-D3C8-9BF9-3D32-730ECC7D8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2639631"/>
            <a:ext cx="5765358" cy="690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8B5CA-E0F5-7007-E6B2-B405786F8343}"/>
                  </a:ext>
                </a:extLst>
              </p:cNvPr>
              <p:cNvSpPr txBox="1"/>
              <p:nvPr/>
            </p:nvSpPr>
            <p:spPr>
              <a:xfrm>
                <a:off x="991673" y="1359982"/>
                <a:ext cx="16843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8B5CA-E0F5-7007-E6B2-B405786F8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3" y="1359982"/>
                <a:ext cx="1684307" cy="553998"/>
              </a:xfrm>
              <a:prstGeom prst="rect">
                <a:avLst/>
              </a:prstGeom>
              <a:blipFill>
                <a:blip r:embed="rId7"/>
                <a:stretch>
                  <a:fillRect t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1254A7B-312A-31C4-1A9F-0FEA98190996}"/>
              </a:ext>
            </a:extLst>
          </p:cNvPr>
          <p:cNvGrpSpPr/>
          <p:nvPr/>
        </p:nvGrpSpPr>
        <p:grpSpPr>
          <a:xfrm>
            <a:off x="785818" y="1741242"/>
            <a:ext cx="2736304" cy="582289"/>
            <a:chOff x="1055440" y="1797474"/>
            <a:chExt cx="2376263" cy="5822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DDD7989-D654-DDC1-1966-D0D3B08C56B3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51FDE2-23B8-0D7F-A348-3E8200BB914B}"/>
                </a:ext>
              </a:extLst>
            </p:cNvPr>
            <p:cNvCxnSpPr>
              <a:cxnSpLocks/>
            </p:cNvCxnSpPr>
            <p:nvPr/>
          </p:nvCxnSpPr>
          <p:spPr>
            <a:xfrm>
              <a:off x="1487488" y="1797477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A7F10A-3ED5-9CC4-8A4A-ED8EE3274196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94" y="1803698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32CEAEA-B771-F5C6-5495-88B04971D56E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9331660-3107-EEF9-5660-0B01696FF683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48" y="1797475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2A04ACA-1021-DA4B-E783-E9C66CA82C4F}"/>
                </a:ext>
              </a:extLst>
            </p:cNvPr>
            <p:cNvCxnSpPr>
              <a:cxnSpLocks/>
            </p:cNvCxnSpPr>
            <p:nvPr/>
          </p:nvCxnSpPr>
          <p:spPr>
            <a:xfrm>
              <a:off x="3304630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8FB303-040D-CCEA-C463-850F4D763E2C}"/>
                </a:ext>
              </a:extLst>
            </p:cNvPr>
            <p:cNvSpPr/>
            <p:nvPr/>
          </p:nvSpPr>
          <p:spPr>
            <a:xfrm>
              <a:off x="1055440" y="1797474"/>
              <a:ext cx="2376263" cy="551406"/>
            </a:xfrm>
            <a:prstGeom prst="rect">
              <a:avLst/>
            </a:prstGeom>
            <a:noFill/>
            <a:ln>
              <a:solidFill>
                <a:srgbClr val="658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EFCB71C-CCAA-8DA3-BDA1-6584AF42E632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969910-1C03-EF79-1E98-D96739DA3939}"/>
              </a:ext>
            </a:extLst>
          </p:cNvPr>
          <p:cNvGrpSpPr/>
          <p:nvPr/>
        </p:nvGrpSpPr>
        <p:grpSpPr>
          <a:xfrm rot="19165254">
            <a:off x="206303" y="4690721"/>
            <a:ext cx="3633701" cy="388925"/>
            <a:chOff x="1055440" y="1797474"/>
            <a:chExt cx="2376263" cy="58228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ABFE2E8-6953-AF6C-3DDB-FF97C8B7A307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E41AC04-F2C7-0F9F-9392-228F33924B80}"/>
                </a:ext>
              </a:extLst>
            </p:cNvPr>
            <p:cNvCxnSpPr>
              <a:cxnSpLocks/>
            </p:cNvCxnSpPr>
            <p:nvPr/>
          </p:nvCxnSpPr>
          <p:spPr>
            <a:xfrm>
              <a:off x="1487488" y="1797477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3EAD753-FB49-A457-D2E4-5FB1ECF72C37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94" y="1803698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ABA8B94-7F93-E55A-3843-9BA5E17C72BB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5C9AFE4-606E-748D-4770-88C98CF05AEB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48" y="1797475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7B071B3-0DBA-6CDA-46BB-29F92DF859AC}"/>
                </a:ext>
              </a:extLst>
            </p:cNvPr>
            <p:cNvCxnSpPr>
              <a:cxnSpLocks/>
            </p:cNvCxnSpPr>
            <p:nvPr/>
          </p:nvCxnSpPr>
          <p:spPr>
            <a:xfrm>
              <a:off x="3304630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989290-C655-9EF5-8735-89F5383D778C}"/>
                </a:ext>
              </a:extLst>
            </p:cNvPr>
            <p:cNvSpPr/>
            <p:nvPr/>
          </p:nvSpPr>
          <p:spPr>
            <a:xfrm>
              <a:off x="1055440" y="1797474"/>
              <a:ext cx="2376263" cy="551406"/>
            </a:xfrm>
            <a:prstGeom prst="rect">
              <a:avLst/>
            </a:prstGeom>
            <a:noFill/>
            <a:ln>
              <a:solidFill>
                <a:srgbClr val="658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A10591D-E025-3BF2-2313-B9743FDD47D3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8437C6-22F5-EE41-EBBE-63679BA5BB14}"/>
                  </a:ext>
                </a:extLst>
              </p:cNvPr>
              <p:cNvSpPr txBox="1"/>
              <p:nvPr/>
            </p:nvSpPr>
            <p:spPr>
              <a:xfrm rot="19164673">
                <a:off x="468366" y="4586841"/>
                <a:ext cx="224604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8437C6-22F5-EE41-EBBE-63679BA5B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4673">
                <a:off x="468366" y="4586841"/>
                <a:ext cx="2246040" cy="3907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BC9FE5F-4607-AA2E-D827-07D34B9A3738}"/>
              </a:ext>
            </a:extLst>
          </p:cNvPr>
          <p:cNvCxnSpPr>
            <a:cxnSpLocks/>
          </p:cNvCxnSpPr>
          <p:nvPr/>
        </p:nvCxnSpPr>
        <p:spPr>
          <a:xfrm>
            <a:off x="2003033" y="5238501"/>
            <a:ext cx="529218" cy="610975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B0B705-4B4D-EA0F-6E2F-954DA5C4762A}"/>
                  </a:ext>
                </a:extLst>
              </p:cNvPr>
              <p:cNvSpPr txBox="1"/>
              <p:nvPr/>
            </p:nvSpPr>
            <p:spPr>
              <a:xfrm>
                <a:off x="2331081" y="5253648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B0B705-4B4D-EA0F-6E2F-954DA5C47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81" y="5253648"/>
                <a:ext cx="4283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885FA-540B-C066-DB79-6809696135D0}"/>
              </a:ext>
            </a:extLst>
          </p:cNvPr>
          <p:cNvGrpSpPr/>
          <p:nvPr/>
        </p:nvGrpSpPr>
        <p:grpSpPr>
          <a:xfrm>
            <a:off x="506078" y="2340135"/>
            <a:ext cx="3295686" cy="2850640"/>
            <a:chOff x="3810831" y="276268"/>
            <a:chExt cx="3295686" cy="285064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58A3AE6-020C-72FB-F97E-751DAFB985C7}"/>
                </a:ext>
              </a:extLst>
            </p:cNvPr>
            <p:cNvGrpSpPr/>
            <p:nvPr/>
          </p:nvGrpSpPr>
          <p:grpSpPr>
            <a:xfrm rot="19102728">
              <a:off x="3810831" y="1415873"/>
              <a:ext cx="3295686" cy="566784"/>
              <a:chOff x="1273784" y="1658800"/>
              <a:chExt cx="2155218" cy="848575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EC0A4C8-1B5C-B000-3345-391A280A7BAD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1960529" y="1692865"/>
                <a:ext cx="0" cy="779006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D9633C7B-252F-5F97-CF62-0E27B8BD2C7C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1599120" y="1701114"/>
                <a:ext cx="10850" cy="779007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B3DDFF7-F8A1-97C5-156D-2707830DE37E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1273784" y="1658800"/>
                <a:ext cx="26964" cy="848575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69B3BF0-DF9D-054B-7A02-D561F3AC6B9F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2681123" y="1689772"/>
                <a:ext cx="0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2A248C1-DE44-A2B3-AC1E-B77167BFECD7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3037995" y="1708850"/>
                <a:ext cx="25092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A8167B7-0846-4889-9BBA-5D8A42677184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3416576" y="1699218"/>
                <a:ext cx="12426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9ADDDB6-FACB-F327-DCD4-3FBED1B8796E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2321082" y="1689768"/>
                <a:ext cx="1" cy="782545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17A8C2F-EA7C-30EA-1964-EB4F9B15E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776" y="2639631"/>
              <a:ext cx="0" cy="487277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3C147C7-D2ED-A79A-247B-B734A9B94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776" y="736322"/>
              <a:ext cx="2731751" cy="2390586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14058D-A822-047E-FE2A-6669DAD95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428" y="276268"/>
              <a:ext cx="2731751" cy="2390586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205EAE8-720C-F257-9AF8-2A0662A26CBF}"/>
                </a:ext>
              </a:extLst>
            </p:cNvPr>
            <p:cNvCxnSpPr>
              <a:cxnSpLocks/>
            </p:cNvCxnSpPr>
            <p:nvPr/>
          </p:nvCxnSpPr>
          <p:spPr>
            <a:xfrm>
              <a:off x="6798576" y="291101"/>
              <a:ext cx="28299" cy="480598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14543D-641F-9B1C-FAA3-79BBD04818B7}"/>
                  </a:ext>
                </a:extLst>
              </p:cNvPr>
              <p:cNvSpPr txBox="1"/>
              <p:nvPr/>
            </p:nvSpPr>
            <p:spPr>
              <a:xfrm rot="19220151">
                <a:off x="717338" y="3459522"/>
                <a:ext cx="2039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14543D-641F-9B1C-FAA3-79BBD0481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0151">
                <a:off x="717338" y="3459522"/>
                <a:ext cx="2039110" cy="369332"/>
              </a:xfrm>
              <a:prstGeom prst="rect">
                <a:avLst/>
              </a:prstGeom>
              <a:blipFill>
                <a:blip r:embed="rId10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8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D794-B5E9-4445-5540-EDF86621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combination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7D508-EF98-03F4-D002-4553B5580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Compression: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𝑝𝑟𝑒𝑠𝑠𝑢𝑟𝑒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=1.35⋅0.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433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+1.5⋅1.0+0.5⋅1.5⋅0.9=2.760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𝒔𝒖𝒑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𝒑𝒓𝒆𝒔𝒔𝒖𝒓𝒆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𝟒𝟑𝟑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𝟖𝟑𝟓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Suction: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𝒊𝒏𝒇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𝒔𝒖𝒄𝒕𝒊𝒐𝒏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𝟒𝟑𝟑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𝟓𝟔𝟕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7D508-EF98-03F4-D002-4553B5580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 b="-1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48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– Steel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6A4D-4DCA-1989-4EA4-7AA0B737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BDF24-9E2C-6487-B1D4-2740BA1A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2856"/>
            <a:ext cx="6566520" cy="243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D4950-27D4-5ABF-0AFF-0B9123D136DA}"/>
              </a:ext>
            </a:extLst>
          </p:cNvPr>
          <p:cNvSpPr txBox="1"/>
          <p:nvPr/>
        </p:nvSpPr>
        <p:spPr>
          <a:xfrm>
            <a:off x="8688288" y="5733256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https://material-properties.org/what-is-ultimate-tensile-strength-uts-definition/</a:t>
            </a:r>
            <a:r>
              <a:rPr lang="en-US" sz="1400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34C675-17F1-5757-6749-0BCE5D91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5" y="1700807"/>
            <a:ext cx="4703724" cy="41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ound, sand, tool, sandy&#10;&#10;Description automatically generated">
            <a:extLst>
              <a:ext uri="{FF2B5EF4-FFF2-40B4-BE49-F238E27FC236}">
                <a16:creationId xmlns:a16="http://schemas.microsoft.com/office/drawing/2014/main" id="{CDD80644-FF0B-DDA8-65B9-5AD9AC916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38450"/>
          <a:stretch/>
        </p:blipFill>
        <p:spPr>
          <a:xfrm>
            <a:off x="698969" y="4810936"/>
            <a:ext cx="6269808" cy="10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– Timber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1995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Orthotropic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types: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Solid timber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Glued </a:t>
            </a:r>
            <a:r>
              <a:rPr lang="en-US" dirty="0" err="1"/>
              <a:t>lamilated</a:t>
            </a:r>
            <a:r>
              <a:rPr lang="en-US" dirty="0"/>
              <a:t> timber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LVL, plywood, OSB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Particleboard, </a:t>
            </a:r>
            <a:r>
              <a:rPr lang="en-US" dirty="0" err="1"/>
              <a:t>Fibreboard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7CD3AB-04B8-6FE6-9074-7693FFB1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412776"/>
            <a:ext cx="45624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1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5636999"/>
                  </p:ext>
                </p:extLst>
              </p:nvPr>
            </p:nvGraphicFramePr>
            <p:xfrm>
              <a:off x="609600" y="1484312"/>
              <a:ext cx="10972800" cy="4464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6120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520280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Steel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Timber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Concrete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Bulk density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Poisson’s ratio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Modulus of elasticity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407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Shear modulus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2⋅(1+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Safety factor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Characteristic strength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Design strength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5636999"/>
                  </p:ext>
                </p:extLst>
              </p:nvPr>
            </p:nvGraphicFramePr>
            <p:xfrm>
              <a:off x="609600" y="1484312"/>
              <a:ext cx="10972800" cy="4464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6120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520280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Steel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Timber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Concrete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104545" r="-270637" b="-6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206897" r="-270637" b="-5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306897" r="-270637" b="-4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40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290164" r="-270637" b="-21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547126" r="-270637" b="-2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639773" r="-270637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1" t="-748276" r="-27063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2913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8105bf9c-1805-4ff7-8334-bbb2af79fc35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a9b80a4-2691-4765-9533-82ab4a6eb61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22574</TotalTime>
  <Words>972</Words>
  <Application>Microsoft Office PowerPoint</Application>
  <PresentationFormat>Widescreen</PresentationFormat>
  <Paragraphs>263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Noto Sans</vt:lpstr>
      <vt:lpstr>Open Sans</vt:lpstr>
      <vt:lpstr>Wingdings</vt:lpstr>
      <vt:lpstr>Motiv systému Office</vt:lpstr>
      <vt:lpstr>Material and  Cross-section properties</vt:lpstr>
      <vt:lpstr>Presenting</vt:lpstr>
      <vt:lpstr>Content</vt:lpstr>
      <vt:lpstr>Load combination</vt:lpstr>
      <vt:lpstr>Load combination</vt:lpstr>
      <vt:lpstr>Load combination</vt:lpstr>
      <vt:lpstr>Material – Steel </vt:lpstr>
      <vt:lpstr>Material – Timber </vt:lpstr>
      <vt:lpstr>Material properties</vt:lpstr>
      <vt:lpstr>Connections – Bolts </vt:lpstr>
      <vt:lpstr>PowerPoint Presentation</vt:lpstr>
      <vt:lpstr>PowerPoint Presentation</vt:lpstr>
      <vt:lpstr>Connections – Welds </vt:lpstr>
      <vt:lpstr>Stresses</vt:lpstr>
      <vt:lpstr>von Mises stress</vt:lpstr>
      <vt:lpstr>von Mises stress</vt:lpstr>
      <vt:lpstr>Tension &amp; Compression </vt:lpstr>
      <vt:lpstr>Example</vt:lpstr>
      <vt:lpstr>Bending – stiffness </vt:lpstr>
      <vt:lpstr>Bending – resistance </vt:lpstr>
      <vt:lpstr>Shear</vt:lpstr>
      <vt:lpstr>Shear area</vt:lpstr>
      <vt:lpstr>Torsion</vt:lpstr>
      <vt:lpstr>Cross-section properties – Table </vt:lpstr>
      <vt:lpstr>Center of gravity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Martin Vild</cp:lastModifiedBy>
  <cp:revision>311</cp:revision>
  <dcterms:created xsi:type="dcterms:W3CDTF">2016-01-14T08:43:43Z</dcterms:created>
  <dcterms:modified xsi:type="dcterms:W3CDTF">2024-09-16T09:27:07Z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